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81" r:id="rId2"/>
  </p:sldMasterIdLst>
  <p:notesMasterIdLst>
    <p:notesMasterId r:id="rId30"/>
  </p:notesMasterIdLst>
  <p:sldIdLst>
    <p:sldId id="256" r:id="rId3"/>
    <p:sldId id="258" r:id="rId4"/>
    <p:sldId id="264" r:id="rId5"/>
    <p:sldId id="265" r:id="rId6"/>
    <p:sldId id="266" r:id="rId7"/>
    <p:sldId id="268" r:id="rId8"/>
    <p:sldId id="292" r:id="rId9"/>
    <p:sldId id="269" r:id="rId10"/>
    <p:sldId id="307" r:id="rId11"/>
    <p:sldId id="308" r:id="rId12"/>
    <p:sldId id="297" r:id="rId13"/>
    <p:sldId id="298" r:id="rId14"/>
    <p:sldId id="299" r:id="rId15"/>
    <p:sldId id="30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1" r:id="rId24"/>
    <p:sldId id="279" r:id="rId25"/>
    <p:sldId id="280" r:id="rId26"/>
    <p:sldId id="281" r:id="rId27"/>
    <p:sldId id="263" r:id="rId28"/>
    <p:sldId id="30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A6DD7B-354B-4D12-B5E8-C8939A9735A0}" type="datetimeFigureOut">
              <a:rPr lang="ru-RU"/>
              <a:pPr>
                <a:defRPr/>
              </a:pPr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67A4E3-01A6-45D0-B014-E640DB061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62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DCC073-CFC5-429D-86B4-D655FB6D5883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DFB955-16D4-4272-97D4-F5AC3D98FFF0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4A86F-847D-4E9E-A6AE-BEF0651DE95C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BD0FAC-918D-4D38-AC46-544C48288F95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066DA4-DC73-410F-B489-8DF4EA3B38F0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B507A7-C2D5-436F-95C6-A27643DE18FB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A184AC-2632-4FB4-8714-8587DFF4230E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F9693C-3636-46D5-9177-669928B8CDBE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9D070-F2FD-4AD5-9DD8-877BD74C86B6}" type="slidenum">
              <a:rPr lang="ru-RU" smtClean="0">
                <a:cs typeface="Arial" charset="0"/>
              </a:rPr>
              <a:pPr/>
              <a:t>18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F6AFE6-E6EF-418B-BF0D-B89588BA8C32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BAAC09-E0CE-49D6-9DE6-630F7A85B907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A218B-39FF-4AE3-BE2C-88931946F352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355AD7-DA01-43F2-83BC-02B201235929}" type="slidenum">
              <a:rPr lang="ru-RU" smtClean="0">
                <a:cs typeface="Arial" charset="0"/>
              </a:rPr>
              <a:pPr/>
              <a:t>21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24828-0EAE-4098-B70C-F734C975C7CD}" type="slidenum">
              <a:rPr lang="ru-RU" smtClean="0">
                <a:cs typeface="Arial" charset="0"/>
              </a:rPr>
              <a:pPr/>
              <a:t>22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813B35-93D7-466D-8D80-6E15B62B65BD}" type="slidenum">
              <a:rPr lang="ru-RU" smtClean="0">
                <a:cs typeface="Arial" charset="0"/>
              </a:rPr>
              <a:pPr/>
              <a:t>23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C96E8-5220-423B-B000-0F44AA40265E}" type="slidenum">
              <a:rPr lang="ru-RU" smtClean="0">
                <a:cs typeface="Arial" charset="0"/>
              </a:rPr>
              <a:pPr/>
              <a:t>24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C53A2-EB2F-4936-9918-B8D1F19B0E7A}" type="slidenum">
              <a:rPr lang="ru-RU" smtClean="0">
                <a:cs typeface="Arial" charset="0"/>
              </a:rPr>
              <a:pPr/>
              <a:t>25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DCC0C-89CF-47BC-AE24-FB5215FD6A05}" type="slidenum">
              <a:rPr lang="ru-RU" smtClean="0">
                <a:cs typeface="Arial" charset="0"/>
              </a:rPr>
              <a:pPr/>
              <a:t>26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98A30-1135-45DA-843E-4EC5CF597DB2}" type="slidenum">
              <a:rPr lang="ru-RU" smtClean="0">
                <a:cs typeface="Arial" charset="0"/>
              </a:rPr>
              <a:pPr/>
              <a:t>27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46376-5B41-4C0F-99A5-FC5244441D8B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EB2FA3-977C-4786-91C2-FB405366D030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A7C7BC-CADA-408A-AFF8-958A174EEE23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D041FA-763E-4666-A3A0-C0CE2736A0E2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9E24BE-8952-4BC1-AB6F-CA72E7F22D84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A481C-15D2-4189-9303-E7B1C182B965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91D90C-AC37-411C-BC0E-B58135D38B34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5EB6-CFC3-43C2-9065-0AF33A47C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2723-EA95-4C52-9360-B8824CF1C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1A409-E08D-429A-BC10-ACF19DC35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8C5E-E9C4-4B57-A3A7-672F505E8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F668-590D-4707-A064-FA08319BF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C314-22B5-4763-A433-267F79E6F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150A-A6D2-4195-8F37-033381E9B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EE99-8B9B-44D6-94E9-E02C9BD64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20C1-446C-4796-8493-53C9E5F43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21F1-8267-45B1-B64F-EE0B4FA85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11D3-6D6C-4580-8B30-C195AAE76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2E3F-AA2F-4B53-BC11-9129452D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99B8-1176-4127-B4F9-636FFFEBC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1902-27AD-4318-AB1F-928EAAF52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0451-493E-49FB-AA74-6F60322D5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88D8-274B-4B9E-BA7E-554362DCA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5B8E-AA2D-4C5B-AC54-416A728C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2F56-ABCE-4D02-B738-5E87733B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4014-D0A9-47A7-B7D6-56968FE99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EC92-BF9D-4CC5-8B7F-3A8FB94DC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E333-10D8-494B-B75E-921AA89C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3C49-D74C-4955-AE2A-CFBBD3BC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8E98B31-7126-4F87-BE78-0D5CA950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2" r:id="rId2"/>
    <p:sldLayoutId id="2147483904" r:id="rId3"/>
    <p:sldLayoutId id="2147483891" r:id="rId4"/>
    <p:sldLayoutId id="2147483890" r:id="rId5"/>
    <p:sldLayoutId id="2147483889" r:id="rId6"/>
    <p:sldLayoutId id="2147483888" r:id="rId7"/>
    <p:sldLayoutId id="2147483887" r:id="rId8"/>
    <p:sldLayoutId id="2147483886" r:id="rId9"/>
    <p:sldLayoutId id="2147483885" r:id="rId10"/>
    <p:sldLayoutId id="21474838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EE65DE6-AD7E-4252-AC9D-169017E9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2" r:id="rId2"/>
    <p:sldLayoutId id="2147483905" r:id="rId3"/>
    <p:sldLayoutId id="2147483901" r:id="rId4"/>
    <p:sldLayoutId id="2147483900" r:id="rId5"/>
    <p:sldLayoutId id="2147483899" r:id="rId6"/>
    <p:sldLayoutId id="2147483898" r:id="rId7"/>
    <p:sldLayoutId id="2147483897" r:id="rId8"/>
    <p:sldLayoutId id="2147483896" r:id="rId9"/>
    <p:sldLayoutId id="2147483895" r:id="rId10"/>
    <p:sldLayoutId id="21474838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0.png"/><Relationship Id="rId2" Type="http://schemas.openxmlformats.org/officeDocument/2006/relationships/audio" Target="NULL" TargetMode="External"/><Relationship Id="rId1" Type="http://schemas.openxmlformats.org/officeDocument/2006/relationships/audio" Target="file:///E:\&#1096;&#1082;&#1086;&#1083;&#1072;-&#1088;&#1072;&#1073;&#1086;&#1090;&#1072;\&#1057;&#1086;&#1094;%20&#1087;&#1088;&#1086;&#1077;&#1082;&#1090;\&#1080;&#1089;&#1090;&#1086;&#1088;&#1080;&#1103;%20&#1087;&#1088;&#1086;&#1077;&#1082;&#1090;\&#1087;&#1088;&#1086;&#1077;&#1082;&#1090;%20&#1040;.&#1053;&#1077;&#1074;&#1089;&#1082;&#1080;&#1081;\&#1055;&#1088;&#1086;&#1077;&#1082;&#1090;%20&#1040;&#1053;&#1077;&#1074;&#1089;&#1082;&#1080;&#1081;\&#1060;&#1086;&#1085;%20&#1076;&#1083;&#1103;%20&#1089;&#1074;&#1103;&#1097;&#1077;&#1085;&#1085;&#1080;&#1082;&#1072;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jpe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45720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Выполнил ученик 5 б класса</a:t>
            </a:r>
            <a:br>
              <a:rPr lang="ru-RU" sz="1800" dirty="0" smtClean="0">
                <a:solidFill>
                  <a:schemeClr val="bg1"/>
                </a:solidFill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ГИЕНКО АЛЕКСАНДР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442" y="0"/>
            <a:ext cx="798340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подвигах, </a:t>
            </a:r>
          </a:p>
          <a:p>
            <a:pPr algn="ctr"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</a:t>
            </a:r>
            <a:r>
              <a:rPr lang="ru-RU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доюлести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о славе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43000" y="4489450"/>
            <a:ext cx="3810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Руководитель: Вервейко </a:t>
            </a:r>
            <a:r>
              <a:rPr lang="ru-RU" b="1">
                <a:latin typeface="Times New Roman" pitchFamily="18" charset="0"/>
              </a:rPr>
              <a:t>Лариса</a:t>
            </a:r>
            <a:r>
              <a:rPr lang="ru-RU" b="1"/>
              <a:t> Александровна, учитель искусства Большетроицкой СОШ</a:t>
            </a:r>
          </a:p>
          <a:p>
            <a:pPr eaLnBrk="0" hangingPunct="0"/>
            <a:endParaRPr lang="ru-RU" b="1"/>
          </a:p>
        </p:txBody>
      </p:sp>
    </p:spTree>
  </p:cSld>
  <p:clrMapOvr>
    <a:masterClrMapping/>
  </p:clrMapOvr>
  <p:transition spd="slow" advTm="5921">
    <p:circl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52400"/>
            <a:ext cx="4495800" cy="6553200"/>
          </a:xfrm>
        </p:spPr>
        <p:txBody>
          <a:bodyPr>
            <a:normAutofit lnSpcReduction="10000"/>
          </a:bodyPr>
          <a:lstStyle/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Александр лично отправился с дарами к </a:t>
            </a:r>
            <a:r>
              <a:rPr lang="ru-RU" sz="2600" b="1" dirty="0" smtClean="0">
                <a:solidFill>
                  <a:srgbClr val="002060"/>
                </a:solidFill>
              </a:rPr>
              <a:t>Батыю</a:t>
            </a:r>
            <a:r>
              <a:rPr lang="ru-RU" sz="2600" b="1" dirty="0">
                <a:solidFill>
                  <a:srgbClr val="002060"/>
                </a:solidFill>
              </a:rPr>
              <a:t>, стремясь обезопасить </a:t>
            </a:r>
            <a:r>
              <a:rPr lang="ru-RU" sz="2600" b="1" dirty="0" smtClean="0">
                <a:solidFill>
                  <a:srgbClr val="002060"/>
                </a:solidFill>
              </a:rPr>
              <a:t>Русь от </a:t>
            </a:r>
            <a:r>
              <a:rPr lang="ru-RU" sz="2600" b="1" dirty="0">
                <a:solidFill>
                  <a:srgbClr val="002060"/>
                </a:solidFill>
              </a:rPr>
              <a:t>новых монгольских нашествий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Наладив  </a:t>
            </a:r>
            <a:r>
              <a:rPr lang="ru-RU" sz="2600" b="1" dirty="0">
                <a:solidFill>
                  <a:srgbClr val="002060"/>
                </a:solidFill>
              </a:rPr>
              <a:t>дипломатические </a:t>
            </a:r>
            <a:r>
              <a:rPr lang="ru-RU" sz="2600" b="1" dirty="0" smtClean="0">
                <a:solidFill>
                  <a:srgbClr val="002060"/>
                </a:solidFill>
              </a:rPr>
              <a:t>отношения с </a:t>
            </a:r>
            <a:r>
              <a:rPr lang="ru-RU" sz="2600" b="1" dirty="0">
                <a:solidFill>
                  <a:srgbClr val="002060"/>
                </a:solidFill>
              </a:rPr>
              <a:t>Ордой, он спас ослабленную </a:t>
            </a:r>
            <a:r>
              <a:rPr lang="ru-RU" sz="2600" b="1" dirty="0" smtClean="0">
                <a:solidFill>
                  <a:srgbClr val="002060"/>
                </a:solidFill>
              </a:rPr>
              <a:t>Русь от </a:t>
            </a:r>
            <a:r>
              <a:rPr lang="ru-RU" sz="2600" b="1" dirty="0">
                <a:solidFill>
                  <a:srgbClr val="002060"/>
                </a:solidFill>
              </a:rPr>
              <a:t>полного </a:t>
            </a:r>
            <a:r>
              <a:rPr lang="ru-RU" sz="2600" b="1" dirty="0" smtClean="0">
                <a:solidFill>
                  <a:srgbClr val="002060"/>
                </a:solidFill>
              </a:rPr>
              <a:t>уничтожения.</a:t>
            </a:r>
            <a:endParaRPr lang="ru-RU" sz="2600" b="1" dirty="0">
              <a:solidFill>
                <a:srgbClr val="002060"/>
              </a:solidFill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В 1262    </a:t>
            </a:r>
            <a:r>
              <a:rPr lang="ru-RU" sz="2600" b="1" dirty="0">
                <a:solidFill>
                  <a:srgbClr val="002060"/>
                </a:solidFill>
              </a:rPr>
              <a:t>отправился с дарами в </a:t>
            </a:r>
            <a:r>
              <a:rPr lang="ru-RU" sz="2600" b="1" dirty="0" smtClean="0">
                <a:solidFill>
                  <a:srgbClr val="002060"/>
                </a:solidFill>
              </a:rPr>
              <a:t>Орду в </a:t>
            </a:r>
            <a:r>
              <a:rPr lang="ru-RU" sz="2600" b="1" dirty="0">
                <a:solidFill>
                  <a:srgbClr val="002060"/>
                </a:solidFill>
              </a:rPr>
              <a:t>последний раз. Возвращаясь из </a:t>
            </a:r>
            <a:r>
              <a:rPr lang="ru-RU" sz="2600" b="1" dirty="0" smtClean="0">
                <a:solidFill>
                  <a:srgbClr val="002060"/>
                </a:solidFill>
              </a:rPr>
              <a:t>Орды, по </a:t>
            </a:r>
            <a:r>
              <a:rPr lang="ru-RU" sz="2600" b="1" dirty="0">
                <a:solidFill>
                  <a:srgbClr val="002060"/>
                </a:solidFill>
              </a:rPr>
              <a:t>дороге заболел и умер в </a:t>
            </a:r>
            <a:r>
              <a:rPr lang="ru-RU" sz="2600" b="1" dirty="0" smtClean="0">
                <a:solidFill>
                  <a:srgbClr val="002060"/>
                </a:solidFill>
              </a:rPr>
              <a:t>Городце, погребен </a:t>
            </a:r>
            <a:r>
              <a:rPr lang="ru-RU" sz="2600" b="1" dirty="0">
                <a:solidFill>
                  <a:srgbClr val="002060"/>
                </a:solidFill>
              </a:rPr>
              <a:t>во </a:t>
            </a:r>
            <a:r>
              <a:rPr lang="ru-RU" sz="2600" b="1" dirty="0" smtClean="0">
                <a:solidFill>
                  <a:srgbClr val="002060"/>
                </a:solidFill>
              </a:rPr>
              <a:t>владимирском монастыре </a:t>
            </a:r>
            <a:r>
              <a:rPr lang="ru-RU" sz="2600" b="1" dirty="0">
                <a:solidFill>
                  <a:srgbClr val="002060"/>
                </a:solidFill>
              </a:rPr>
              <a:t>Рождества Богородицы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8" name="Picture 2" descr="http://i2.7news.in.ua/m/240x180/42527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http://s020.radikal.ru/i713/1312/06/c145601a215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813050"/>
            <a:ext cx="38338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http://img15.nnm.ru/4/0/e/2/7/2c6daa6c894ce4ab1faae0b442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4419600"/>
            <a:ext cx="22479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627">
    <p:dissolv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3775" y="304800"/>
            <a:ext cx="4616450" cy="314325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3810000"/>
            <a:ext cx="8382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Митрополит Кирилл совершал службу в одном из храмов Городца.  И вдруг перед ним словно живой, но озаренный нездешним светом предстал князь Александр. Лицо митрополита выражало великое волнение. Слезы показались в его очах, и, опустив голову, он сказал: “Солнце земли Русской закатилось!” Не поняли люди ужасного смысла этих слов. И тогда, собравшись с силами, он произнес: «Чада мои милые, знайте, что ныне великий князь Александр преставился».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9672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miradsky_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4024313" cy="5181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43400" y="228600"/>
            <a:ext cx="4672013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 время его погребения во владимирском монастыре Рождества Богородицы 23 ноября 1263 г. произошло событие, о котором в летописи сказано: «Чудо дивно и памяти достойно». Когда тело святого Александра положили в раку, эконом монастыря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Севастиан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и митрополит Кирилл хотели разжать ему руку, чтобы вложить напутственную духовную грамоту. Святой князь, как живой, сам простер руку и взял грамоту из рук митрополита. Это событие уверило народ, что Бог прославит благоверного князя, и положило начало его посмертному почитанию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875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eg7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62000"/>
            <a:ext cx="6738938" cy="374808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4572000"/>
            <a:ext cx="8458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По свидетельству летописцев, в 1380 году, перед Куликовской битвой, ночью, в том храме, где была могила святого Александра, загорелись сами собою свечи. О явлении этом было сообщено в Москву, и тогда же нетленные мощи (останки) благоверного князя были открыты.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947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117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3" y="928688"/>
            <a:ext cx="5329237" cy="341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9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29200" y="1357313"/>
            <a:ext cx="3276600" cy="257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4343400"/>
            <a:ext cx="84582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 1724 году по повелению Петра I мощи Александра Невского были перенесены из Владимира в Санкт-Петербург, для утверждения новой столицы, основанной на берегу Невы, где святой витязь славил Русь своими победами. Мощи были установлены в Александро-Невской лавре. Здесь они покоятся и поныне, являя по вере и молитвам чудеса.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7598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ShlemAlNevsk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76" b="2438"/>
          <a:stretch>
            <a:fillRect/>
          </a:stretch>
        </p:blipFill>
        <p:spPr bwMode="auto">
          <a:xfrm>
            <a:off x="0" y="0"/>
            <a:ext cx="315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800350" y="5811838"/>
            <a:ext cx="289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Шлем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Александра Невского</a:t>
            </a:r>
          </a:p>
        </p:txBody>
      </p:sp>
      <p:pic>
        <p:nvPicPr>
          <p:cNvPr id="54276" name="Picture 4" descr="p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aleksandr-nevskiy_text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601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18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lexnev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196975"/>
            <a:ext cx="34242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sobinfo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29591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69963" y="188913"/>
            <a:ext cx="5486400" cy="51276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  <a:cs typeface="+mn-cs"/>
              </a:rPr>
              <a:t>Канонизация Александра Невского</a:t>
            </a:r>
          </a:p>
        </p:txBody>
      </p:sp>
      <p:pic>
        <p:nvPicPr>
          <p:cNvPr id="56325" name="Picture 5" descr="pi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41675" y="5445125"/>
            <a:ext cx="573087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За подвиг терпения и выдержки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Александр Невский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был причислен к лику святых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Русской православной церковью в 1547 г. 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142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-33338" y="5157788"/>
            <a:ext cx="9174163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В память о нем в Петербурге построили монастырь,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Александро-Невскую лавру,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куда в 1724 г. по указу Петра Великого были перевезены его мощи.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Петр также постановил отмечать его память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30 августа, в день заключения победоносного мира со Швецией. </a:t>
            </a:r>
          </a:p>
        </p:txBody>
      </p:sp>
      <p:pic>
        <p:nvPicPr>
          <p:cNvPr id="58371" name="Picture 3" descr="p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is_9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03188"/>
            <a:ext cx="6337300" cy="49101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366"/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Церковь святого благоверного князя Невского в Петергоф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18125" y="4076700"/>
            <a:ext cx="364648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Церковь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святого благоверного князя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Александра Невского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в Петергофе</a:t>
            </a:r>
          </a:p>
        </p:txBody>
      </p:sp>
      <p:pic>
        <p:nvPicPr>
          <p:cNvPr id="60420" name="Picture 4" descr="p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997">
    <p:push dir="u"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Храм В Пско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38738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751513" y="4445000"/>
            <a:ext cx="2895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Храм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Александра Невского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в Пскове</a:t>
            </a:r>
          </a:p>
        </p:txBody>
      </p:sp>
      <p:pic>
        <p:nvPicPr>
          <p:cNvPr id="62468" name="Picture 4" descr="p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53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903538" y="346075"/>
            <a:ext cx="5897562" cy="303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003300"/>
                </a:solidFill>
                <a:latin typeface="Comic Sans MS" pitchFamily="66" charset="0"/>
              </a:rPr>
              <a:t>Александр Невский</a:t>
            </a:r>
          </a:p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003300"/>
                </a:solidFill>
                <a:latin typeface="Comic Sans MS" pitchFamily="66" charset="0"/>
              </a:rPr>
              <a:t>стоит в одном ряду </a:t>
            </a:r>
          </a:p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003300"/>
                </a:solidFill>
                <a:latin typeface="Comic Sans MS" pitchFamily="66" charset="0"/>
              </a:rPr>
              <a:t>с выдающимися</a:t>
            </a:r>
          </a:p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003300"/>
                </a:solidFill>
                <a:latin typeface="Comic Sans MS" pitchFamily="66" charset="0"/>
              </a:rPr>
              <a:t>государственными</a:t>
            </a:r>
          </a:p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003300"/>
                </a:solidFill>
                <a:latin typeface="Comic Sans MS" pitchFamily="66" charset="0"/>
              </a:rPr>
              <a:t>деятелями России,</a:t>
            </a:r>
          </a:p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003300"/>
                </a:solidFill>
                <a:latin typeface="Comic Sans MS" pitchFamily="66" charset="0"/>
              </a:rPr>
              <a:t>которые доблестно</a:t>
            </a:r>
          </a:p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003300"/>
                </a:solidFill>
                <a:latin typeface="Comic Sans MS" pitchFamily="66" charset="0"/>
              </a:rPr>
              <a:t>служили Отечеству </a:t>
            </a:r>
          </a:p>
        </p:txBody>
      </p:sp>
      <p:pic>
        <p:nvPicPr>
          <p:cNvPr id="9219" name="Picture 3" descr="16_04_2009_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563" y="215900"/>
            <a:ext cx="2660650" cy="36449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bliqueTopLeft"/>
            <a:lightRig rig="threePt" dir="t"/>
          </a:scene3d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3246438" y="333375"/>
            <a:ext cx="5334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54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71842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0" y="4219575"/>
            <a:ext cx="9144000" cy="2665413"/>
            <a:chOff x="0" y="2658"/>
            <a:chExt cx="5760" cy="1679"/>
          </a:xfrm>
        </p:grpSpPr>
        <p:pic>
          <p:nvPicPr>
            <p:cNvPr id="28679" name="Picture 6" descr="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658"/>
              <a:ext cx="5760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7" descr="Polosa_vremen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4" y="2840"/>
              <a:ext cx="5352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102">
    <p:wip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Собор Ал Невского в Новосибирс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69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940425" y="4084638"/>
            <a:ext cx="2895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Собор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Александра Невского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в Новосибирске</a:t>
            </a:r>
          </a:p>
        </p:txBody>
      </p:sp>
      <p:pic>
        <p:nvPicPr>
          <p:cNvPr id="64516" name="Picture 4" descr="p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93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98663" y="188913"/>
            <a:ext cx="5076825" cy="5127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   Орден Александра Невского</a:t>
            </a:r>
          </a:p>
        </p:txBody>
      </p:sp>
      <p:pic>
        <p:nvPicPr>
          <p:cNvPr id="66563" name="Picture 3" descr="p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88963" y="4837113"/>
            <a:ext cx="8037512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В 1725 г. императрица Екатерина I учредила орден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святого благоверного князя Александра Невского –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одну из высших наград Российской империи.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Он просуществовал до 1917 г. и был вторым по значимости</a:t>
            </a: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после ордена святого апостола Андрея Первозванного.  </a:t>
            </a:r>
          </a:p>
        </p:txBody>
      </p:sp>
      <p:pic>
        <p:nvPicPr>
          <p:cNvPr id="66565" name="Picture 5" descr="Star_to_Order_St_Alexander_Nevsky_embroide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981075"/>
            <a:ext cx="35290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Орде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981075"/>
            <a:ext cx="37084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192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8" y="304800"/>
            <a:ext cx="5627687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ОРДЕН АН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81000"/>
            <a:ext cx="4419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95400" y="4826000"/>
            <a:ext cx="70104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В СССР во время войны, в 1942 г. был тоже учрежден орден Александра Невского, которым награждались офицеры Красной армии за проявленную личную отвагу и обеспечение успешных действий своих частей. 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970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191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387850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5310188" cy="5127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Памятники Александру Невскому</a:t>
            </a:r>
          </a:p>
        </p:txBody>
      </p:sp>
      <p:pic>
        <p:nvPicPr>
          <p:cNvPr id="70660" name="Picture 4" descr="p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Alexander_Nevsky_2 копи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5109">
            <a:off x="-152400" y="1150938"/>
            <a:ext cx="274796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v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371600"/>
            <a:ext cx="228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elski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25500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5563" y="115888"/>
            <a:ext cx="7396162" cy="5127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Исторические фильмы об Александре Невском</a:t>
            </a:r>
          </a:p>
        </p:txBody>
      </p:sp>
      <p:pic>
        <p:nvPicPr>
          <p:cNvPr id="72708" name="Picture 4" descr="pi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2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6969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6994525" cy="5127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Исторические книги об Александре Невском</a:t>
            </a:r>
          </a:p>
        </p:txBody>
      </p:sp>
      <p:pic>
        <p:nvPicPr>
          <p:cNvPr id="29699" name="Picture 3" descr="nev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81075"/>
            <a:ext cx="37703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Обложка копия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4787900" y="981075"/>
            <a:ext cx="35210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pi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5213" y="0"/>
            <a:ext cx="1690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9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Рисунок 4" descr="st-alexander-nevsk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838200"/>
            <a:ext cx="3124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91000" y="1219200"/>
            <a:ext cx="37338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Читайте имена на обелисках,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Героев много в этих списках.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Остановите плавный бег машины,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Остановите быстрого коня,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 поклонитесь доблести былинной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Багряным всплеском вечного огня!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 в заповедные минуты эти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Без громких слов подумайте о них: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Не потому ли живы мы на свете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Что их сегодня нет в живых?!</a:t>
            </a:r>
          </a:p>
        </p:txBody>
      </p:sp>
      <p:pic>
        <p:nvPicPr>
          <p:cNvPr id="5" name="Фон для священн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582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943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772" y="2967335"/>
            <a:ext cx="76444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Спасибо </a:t>
            </a:r>
            <a:r>
              <a:rPr lang="ru-RU" sz="5400" b="1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за внимание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cs typeface="+mn-cs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62">
    <p:dissolv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7620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FFCC">
                <a:alpha val="60000"/>
              </a:srgbClr>
            </a:glow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295400" y="4425950"/>
            <a:ext cx="5159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>
                <a:solidFill>
                  <a:srgbClr val="003300"/>
                </a:solidFill>
                <a:latin typeface="Comic Sans MS" pitchFamily="66" charset="0"/>
              </a:rPr>
              <a:t>Александру Невскому приписывают изречение</a:t>
            </a:r>
          </a:p>
          <a:p>
            <a:pPr algn="ctr">
              <a:lnSpc>
                <a:spcPct val="115000"/>
              </a:lnSpc>
            </a:pPr>
            <a:r>
              <a:rPr lang="ru-RU" b="1" i="1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i="1">
                <a:solidFill>
                  <a:srgbClr val="FF0000"/>
                </a:solidFill>
                <a:latin typeface="Comic Sans MS" pitchFamily="66" charset="0"/>
              </a:rPr>
              <a:t>Не в силе Бог, а в правде</a:t>
            </a: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i="1">
                <a:solidFill>
                  <a:srgbClr val="FF0000"/>
                </a:solidFill>
                <a:latin typeface="Comic Sans MS" pitchFamily="66" charset="0"/>
              </a:rPr>
              <a:t>».</a:t>
            </a:r>
          </a:p>
          <a:p>
            <a:pPr algn="ctr">
              <a:lnSpc>
                <a:spcPct val="115000"/>
              </a:lnSpc>
            </a:pPr>
            <a:r>
              <a:rPr lang="ru-RU" b="1">
                <a:solidFill>
                  <a:srgbClr val="003300"/>
                </a:solidFill>
                <a:latin typeface="Comic Sans MS" pitchFamily="66" charset="0"/>
              </a:rPr>
              <a:t>Слова эти можно считать девизом его жизни. 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5187950" y="3644900"/>
            <a:ext cx="23034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1221  ?  -  1263</a:t>
            </a:r>
          </a:p>
        </p:txBody>
      </p:sp>
      <p:pic>
        <p:nvPicPr>
          <p:cNvPr id="30725" name="Picture 5" descr="aleksandr-nevskiy_text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563" y="762000"/>
            <a:ext cx="4584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30">
    <p:pull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90600" y="990600"/>
            <a:ext cx="5867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1221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-  Александр родился в семье князя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           Ярослава Всеволодовича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           и княгини Феодосии</a:t>
            </a:r>
          </a:p>
          <a:p>
            <a:pPr marL="342900" indent="-342900">
              <a:defRPr/>
            </a:pPr>
            <a:endParaRPr lang="ru-RU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1236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-  Александр посажен на 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           новгородское княжение</a:t>
            </a:r>
          </a:p>
          <a:p>
            <a:pPr marL="342900" indent="-342900">
              <a:defRPr/>
            </a:pPr>
            <a:endParaRPr lang="ru-RU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1239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-  женился на полоцкой княжне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           Александре </a:t>
            </a:r>
            <a:r>
              <a:rPr lang="ru-RU" b="1" dirty="0" err="1">
                <a:solidFill>
                  <a:srgbClr val="002060"/>
                </a:solidFill>
                <a:latin typeface="Comic Sans MS" pitchFamily="66" charset="0"/>
                <a:cs typeface="+mn-cs"/>
              </a:rPr>
              <a:t>Брячиславне</a:t>
            </a:r>
            <a:endParaRPr lang="ru-RU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defRPr/>
            </a:pPr>
            <a:endParaRPr lang="ru-RU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1240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-  разбил шведов на берегу Невы,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           в устье Ижоры. За эту победу князя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           стали называть Невским </a:t>
            </a:r>
          </a:p>
          <a:p>
            <a:pPr marL="342900" indent="-342900">
              <a:defRPr/>
            </a:pPr>
            <a:endParaRPr lang="ru-RU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1242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-  разгромил немецких рыцарей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          Ливонского ордена</a:t>
            </a: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          на льду Чудского озера</a:t>
            </a:r>
          </a:p>
          <a:p>
            <a:pPr marL="342900" indent="-342900">
              <a:defRPr/>
            </a:pPr>
            <a:endParaRPr lang="ru-RU" sz="1400" b="1" dirty="0">
              <a:latin typeface="Comic Sans MS" pitchFamily="66" charset="0"/>
              <a:cs typeface="+mn-cs"/>
            </a:endParaRPr>
          </a:p>
        </p:txBody>
      </p:sp>
      <p:pic>
        <p:nvPicPr>
          <p:cNvPr id="32771" name="Picture 3" descr="280px-AlexanderNevskyTit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066800"/>
            <a:ext cx="138906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998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80px-AlexanderNevskyTitu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9906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1143000"/>
            <a:ext cx="6248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1247</a:t>
            </a:r>
            <a:r>
              <a:rPr lang="ru-RU" b="1">
                <a:latin typeface="Comic Sans MS" pitchFamily="66" charset="0"/>
              </a:rPr>
              <a:t> 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-  Александр лично отправился с дарами к </a:t>
            </a: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           Батыю, стремясь обезопасить Русь</a:t>
            </a: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           от новых монгольских нашествий</a:t>
            </a:r>
          </a:p>
          <a:p>
            <a:pPr marL="342900" indent="-342900"/>
            <a:endParaRPr lang="ru-RU" b="1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/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1252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-  Александр – великий князь Владимирский.</a:t>
            </a: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           Наладив  дипломатические отношения</a:t>
            </a: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           с Ордой, он спас ослабленную Русь</a:t>
            </a: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           от полного уничтожения</a:t>
            </a:r>
          </a:p>
          <a:p>
            <a:pPr marL="342900" indent="-342900"/>
            <a:endParaRPr lang="ru-RU" b="1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/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1262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-  отправился с дарами в Орду</a:t>
            </a: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           в последний раз. Возвращаясь из Орды,</a:t>
            </a: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           по дороге заболел и умер в Городце</a:t>
            </a:r>
          </a:p>
          <a:p>
            <a:pPr marL="342900" indent="-342900"/>
            <a:endParaRPr lang="ru-RU" b="1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/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1263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-  погребен во владимирском</a:t>
            </a: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            монастыре Рождества Богородицы 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292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667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50" y="152400"/>
            <a:ext cx="4471988" cy="335756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rderdress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52400"/>
            <a:ext cx="1677988" cy="335756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43000" y="3657600"/>
            <a:ext cx="69342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А вскоре над городом нависла угроза с запада. Ливонский орден, собрав немецких крестоносцев Прибалтики, датских рыцарей из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Ревеля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, вторгся в пределы новгородских земель. Новгородцы вынуждены были обратиться за помощью к Александру. Князь немедленно пошел на немцев, захватил их крепость, гарнизон немецкий привел в Новгород, часть его отпустил на волю, а изменников –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вожан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и чудь – перевешал.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2022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edovoebojnja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0200" y="304800"/>
            <a:ext cx="5572125" cy="34290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90600" y="3886200"/>
            <a:ext cx="7239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Собрав огромное войско, немцы шли на самый Новгород. Александр Невский здесь являлся защитником русской земли. Как и в былые времена, так и теперь князь не упал духом, хотя войско врага было многочисленно; многие боялись силы «немецкой».Утром 5 апреля 1242 г. началась знаменитая битва, известная в наших летописях под названием Ледовое побоище. 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564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news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243013"/>
            <a:ext cx="457676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91200" y="1219200"/>
            <a:ext cx="2362200" cy="415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Ливонский орден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был поставлен перед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необходимостью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заключить мир,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по которому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крестоносцы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отказывались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от всех притязаний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Monotype Corsiva" pitchFamily="66" charset="0"/>
              </a:rPr>
              <a:t>на русские земли </a:t>
            </a:r>
          </a:p>
        </p:txBody>
      </p:sp>
      <p:pic>
        <p:nvPicPr>
          <p:cNvPr id="11" name="Picture 4" descr="Ledpo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196975"/>
            <a:ext cx="4957763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2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5" descr="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47663"/>
            <a:ext cx="5965825" cy="35718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" name="Рисунок 2" descr="istor15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5157788" y="1828800"/>
            <a:ext cx="3292475" cy="225742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381000" y="4418013"/>
            <a:ext cx="838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Будучи грозным для шведов, немцев ,литовцев, мудрый Александр покорялся татарам. Он понимал, что пока одною покорностью можно спасти родину от окончательного разорения. После погрома Русь была слаба; большая часть русского народа была перебита. Нельзя было думать о войне с татарами.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468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8|5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9.8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|1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630</TotalTime>
  <Words>1001</Words>
  <Application>Microsoft Office PowerPoint</Application>
  <PresentationFormat>Экран (4:3)</PresentationFormat>
  <Paragraphs>135</Paragraphs>
  <Slides>27</Slides>
  <Notes>26</Notes>
  <HiddenSlides>0</HiddenSlides>
  <MMClips>30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1_Апекс</vt:lpstr>
      <vt:lpstr>Апекс</vt:lpstr>
      <vt:lpstr>Выполнил ученик 5 б класса ГИЕНКО АЛЕКСАНДР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92</cp:revision>
  <cp:lastPrinted>1601-01-01T00:00:00Z</cp:lastPrinted>
  <dcterms:created xsi:type="dcterms:W3CDTF">1601-01-01T00:00:00Z</dcterms:created>
  <dcterms:modified xsi:type="dcterms:W3CDTF">2016-03-28T17:15:18Z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